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lvetica World" panose="020B0604020202020204" charset="-128"/>
      <p:regular r:id="rId9"/>
    </p:embeddedFont>
    <p:embeddedFont>
      <p:font typeface="Helvetica World Bold" panose="020B0604020202020204" charset="-128"/>
      <p:regular r:id="rId10"/>
    </p:embeddedFont>
    <p:embeddedFont>
      <p:font typeface="Helvetica World Italics" panose="020B0604020202020204" charset="-128"/>
      <p:regular r:id="rId11"/>
    </p:embeddedFont>
    <p:embeddedFont>
      <p:font typeface="Literata" panose="020B0604020202020204" charset="0"/>
      <p:regular r:id="rId12"/>
    </p:embeddedFont>
    <p:embeddedFont>
      <p:font typeface="Literata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17278" y="4758176"/>
            <a:ext cx="817072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503647" y="1428956"/>
            <a:ext cx="12181463" cy="5102133"/>
          </a:xfrm>
          <a:custGeom>
            <a:avLst/>
            <a:gdLst/>
            <a:ahLst/>
            <a:cxnLst/>
            <a:rect l="l" t="t" r="r" b="b"/>
            <a:pathLst>
              <a:path w="12181463" h="5102133">
                <a:moveTo>
                  <a:pt x="0" y="0"/>
                </a:moveTo>
                <a:lnTo>
                  <a:pt x="12181463" y="0"/>
                </a:lnTo>
                <a:lnTo>
                  <a:pt x="12181463" y="5102133"/>
                </a:lnTo>
                <a:lnTo>
                  <a:pt x="0" y="510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06" b="-1796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769954" y="1428956"/>
            <a:ext cx="11518046" cy="5102133"/>
            <a:chOff x="0" y="0"/>
            <a:chExt cx="3033560" cy="1343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33560" cy="1343772"/>
            </a:xfrm>
            <a:custGeom>
              <a:avLst/>
              <a:gdLst/>
              <a:ahLst/>
              <a:cxnLst/>
              <a:rect l="l" t="t" r="r" b="b"/>
              <a:pathLst>
                <a:path w="3033560" h="1343772">
                  <a:moveTo>
                    <a:pt x="3361" y="0"/>
                  </a:moveTo>
                  <a:lnTo>
                    <a:pt x="3030199" y="0"/>
                  </a:lnTo>
                  <a:cubicBezTo>
                    <a:pt x="3031090" y="0"/>
                    <a:pt x="3031945" y="354"/>
                    <a:pt x="3032575" y="984"/>
                  </a:cubicBezTo>
                  <a:cubicBezTo>
                    <a:pt x="3033206" y="1615"/>
                    <a:pt x="3033560" y="2469"/>
                    <a:pt x="3033560" y="3361"/>
                  </a:cubicBezTo>
                  <a:lnTo>
                    <a:pt x="3033560" y="1340411"/>
                  </a:lnTo>
                  <a:cubicBezTo>
                    <a:pt x="3033560" y="1341302"/>
                    <a:pt x="3033206" y="1342157"/>
                    <a:pt x="3032575" y="1342787"/>
                  </a:cubicBezTo>
                  <a:cubicBezTo>
                    <a:pt x="3031945" y="1343418"/>
                    <a:pt x="3031090" y="1343772"/>
                    <a:pt x="3030199" y="1343772"/>
                  </a:cubicBezTo>
                  <a:lnTo>
                    <a:pt x="3361" y="1343772"/>
                  </a:lnTo>
                  <a:cubicBezTo>
                    <a:pt x="2469" y="1343772"/>
                    <a:pt x="1615" y="1343418"/>
                    <a:pt x="984" y="1342787"/>
                  </a:cubicBezTo>
                  <a:cubicBezTo>
                    <a:pt x="354" y="1342157"/>
                    <a:pt x="0" y="1341302"/>
                    <a:pt x="0" y="1340411"/>
                  </a:cubicBezTo>
                  <a:lnTo>
                    <a:pt x="0" y="3361"/>
                  </a:lnTo>
                  <a:cubicBezTo>
                    <a:pt x="0" y="2469"/>
                    <a:pt x="354" y="1615"/>
                    <a:pt x="984" y="984"/>
                  </a:cubicBezTo>
                  <a:cubicBezTo>
                    <a:pt x="1615" y="354"/>
                    <a:pt x="2469" y="0"/>
                    <a:pt x="3361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33560" cy="1381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88007" y="-42358"/>
            <a:ext cx="1842351" cy="1471314"/>
            <a:chOff x="0" y="0"/>
            <a:chExt cx="812800" cy="6491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49108"/>
            </a:xfrm>
            <a:custGeom>
              <a:avLst/>
              <a:gdLst/>
              <a:ahLst/>
              <a:cxnLst/>
              <a:rect l="l" t="t" r="r" b="b"/>
              <a:pathLst>
                <a:path w="812800" h="649108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628097"/>
                  </a:lnTo>
                  <a:cubicBezTo>
                    <a:pt x="812800" y="633669"/>
                    <a:pt x="810586" y="639013"/>
                    <a:pt x="806646" y="642954"/>
                  </a:cubicBezTo>
                  <a:cubicBezTo>
                    <a:pt x="802706" y="646894"/>
                    <a:pt x="797361" y="649108"/>
                    <a:pt x="791789" y="649108"/>
                  </a:cubicBezTo>
                  <a:lnTo>
                    <a:pt x="21011" y="649108"/>
                  </a:lnTo>
                  <a:cubicBezTo>
                    <a:pt x="9407" y="649108"/>
                    <a:pt x="0" y="639701"/>
                    <a:pt x="0" y="628097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687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46203"/>
            <a:ext cx="6503647" cy="10240797"/>
          </a:xfrm>
          <a:custGeom>
            <a:avLst/>
            <a:gdLst/>
            <a:ahLst/>
            <a:cxnLst/>
            <a:rect l="l" t="t" r="r" b="b"/>
            <a:pathLst>
              <a:path w="6503647" h="10240797">
                <a:moveTo>
                  <a:pt x="0" y="0"/>
                </a:moveTo>
                <a:lnTo>
                  <a:pt x="6503647" y="0"/>
                </a:lnTo>
                <a:lnTo>
                  <a:pt x="6503647" y="10240797"/>
                </a:lnTo>
                <a:lnTo>
                  <a:pt x="0" y="1024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8" t="-3805" r="-5501"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6452935" y="-406109"/>
            <a:ext cx="1471314" cy="2198817"/>
          </a:xfrm>
          <a:custGeom>
            <a:avLst/>
            <a:gdLst/>
            <a:ahLst/>
            <a:cxnLst/>
            <a:rect l="l" t="t" r="r" b="b"/>
            <a:pathLst>
              <a:path w="1471314" h="2198817">
                <a:moveTo>
                  <a:pt x="0" y="0"/>
                </a:moveTo>
                <a:lnTo>
                  <a:pt x="1471314" y="0"/>
                </a:lnTo>
                <a:lnTo>
                  <a:pt x="1471314" y="2198817"/>
                </a:lnTo>
                <a:lnTo>
                  <a:pt x="0" y="2198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6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69954" y="6684301"/>
            <a:ext cx="803592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394">
                <a:solidFill>
                  <a:srgbClr val="000000"/>
                </a:solidFill>
                <a:latin typeface="Literata"/>
                <a:ea typeface="Literata"/>
                <a:cs typeface="Literata"/>
                <a:sym typeface="Literata"/>
              </a:rPr>
              <a:t>THÀNH VIÊN- NGUYỄN THỊ THU HOÀI</a:t>
            </a:r>
          </a:p>
          <a:p>
            <a:pPr algn="just">
              <a:lnSpc>
                <a:spcPts val="3499"/>
              </a:lnSpc>
            </a:pPr>
            <a:r>
              <a:rPr lang="en-US" sz="2499" spc="394">
                <a:solidFill>
                  <a:srgbClr val="000000"/>
                </a:solidFill>
                <a:latin typeface="Literata"/>
                <a:ea typeface="Literata"/>
                <a:cs typeface="Literata"/>
                <a:sym typeface="Literata"/>
              </a:rPr>
              <a:t>                          PHAN THU TRANG</a:t>
            </a:r>
          </a:p>
          <a:p>
            <a:pPr algn="just">
              <a:lnSpc>
                <a:spcPts val="3499"/>
              </a:lnSpc>
            </a:pPr>
            <a:r>
              <a:rPr lang="en-US" sz="2499" spc="394">
                <a:solidFill>
                  <a:srgbClr val="000000"/>
                </a:solidFill>
                <a:latin typeface="Literata"/>
                <a:ea typeface="Literata"/>
                <a:cs typeface="Literata"/>
                <a:sym typeface="Literata"/>
              </a:rPr>
              <a:t>                          NGUYỄN THỊ VỌNG</a:t>
            </a:r>
          </a:p>
          <a:p>
            <a:pPr algn="just">
              <a:lnSpc>
                <a:spcPts val="3499"/>
              </a:lnSpc>
            </a:pPr>
            <a:endParaRPr lang="en-US" sz="2499" spc="394">
              <a:solidFill>
                <a:srgbClr val="000000"/>
              </a:solidFill>
              <a:latin typeface="Literata"/>
              <a:ea typeface="Literata"/>
              <a:cs typeface="Literata"/>
              <a:sym typeface="Literata"/>
            </a:endParaRPr>
          </a:p>
          <a:p>
            <a:pPr algn="just">
              <a:lnSpc>
                <a:spcPts val="3499"/>
              </a:lnSpc>
            </a:pPr>
            <a:endParaRPr lang="en-US" sz="2499" spc="394">
              <a:solidFill>
                <a:srgbClr val="000000"/>
              </a:solidFill>
              <a:latin typeface="Literata"/>
              <a:ea typeface="Literata"/>
              <a:cs typeface="Literata"/>
              <a:sym typeface="Literat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21225" y="2292718"/>
            <a:ext cx="9415503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spc="-120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XÂY DỰNG MÔ HÌNH VÀ ỨNG DỤNG DEMO NHẬN DIỆN SỮA QUA HÌNH ẢNH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2133" y="5446640"/>
            <a:ext cx="5944491" cy="42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Literata"/>
                <a:ea typeface="Literata"/>
                <a:cs typeface="Literata"/>
                <a:sym typeface="Literata"/>
              </a:rPr>
              <a:t>Môn: Khai Phá Dữ Liệu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4545659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38400"/>
            </a:xfrm>
            <a:custGeom>
              <a:avLst/>
              <a:gdLst/>
              <a:ahLst/>
              <a:cxnLst/>
              <a:rect l="l" t="t" r="r" b="b"/>
              <a:pathLst>
                <a:path w="4545659" h="2438400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9715" y="3668840"/>
            <a:ext cx="841151" cy="1010258"/>
            <a:chOff x="0" y="0"/>
            <a:chExt cx="205716" cy="247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716" cy="247074"/>
            </a:xfrm>
            <a:custGeom>
              <a:avLst/>
              <a:gdLst/>
              <a:ahLst/>
              <a:cxnLst/>
              <a:rect l="l" t="t" r="r" b="b"/>
              <a:pathLst>
                <a:path w="205716" h="247074">
                  <a:moveTo>
                    <a:pt x="46020" y="0"/>
                  </a:moveTo>
                  <a:lnTo>
                    <a:pt x="159696" y="0"/>
                  </a:lnTo>
                  <a:cubicBezTo>
                    <a:pt x="185112" y="0"/>
                    <a:pt x="205716" y="20604"/>
                    <a:pt x="205716" y="46020"/>
                  </a:cubicBezTo>
                  <a:lnTo>
                    <a:pt x="205716" y="201054"/>
                  </a:lnTo>
                  <a:cubicBezTo>
                    <a:pt x="205716" y="213259"/>
                    <a:pt x="200867" y="224964"/>
                    <a:pt x="192237" y="233595"/>
                  </a:cubicBezTo>
                  <a:cubicBezTo>
                    <a:pt x="183607" y="242225"/>
                    <a:pt x="171901" y="247074"/>
                    <a:pt x="159696" y="247074"/>
                  </a:cubicBezTo>
                  <a:lnTo>
                    <a:pt x="46020" y="247074"/>
                  </a:lnTo>
                  <a:cubicBezTo>
                    <a:pt x="33815" y="247074"/>
                    <a:pt x="22109" y="242225"/>
                    <a:pt x="13479" y="233595"/>
                  </a:cubicBezTo>
                  <a:cubicBezTo>
                    <a:pt x="4849" y="224964"/>
                    <a:pt x="0" y="213259"/>
                    <a:pt x="0" y="201054"/>
                  </a:cubicBezTo>
                  <a:lnTo>
                    <a:pt x="0" y="46020"/>
                  </a:lnTo>
                  <a:cubicBezTo>
                    <a:pt x="0" y="33815"/>
                    <a:pt x="4849" y="22109"/>
                    <a:pt x="13479" y="13479"/>
                  </a:cubicBezTo>
                  <a:cubicBezTo>
                    <a:pt x="22109" y="4849"/>
                    <a:pt x="33815" y="0"/>
                    <a:pt x="46020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5716" cy="30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9715" y="4898043"/>
            <a:ext cx="841151" cy="1010258"/>
            <a:chOff x="0" y="0"/>
            <a:chExt cx="205716" cy="247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716" cy="247074"/>
            </a:xfrm>
            <a:custGeom>
              <a:avLst/>
              <a:gdLst/>
              <a:ahLst/>
              <a:cxnLst/>
              <a:rect l="l" t="t" r="r" b="b"/>
              <a:pathLst>
                <a:path w="205716" h="247074">
                  <a:moveTo>
                    <a:pt x="46020" y="0"/>
                  </a:moveTo>
                  <a:lnTo>
                    <a:pt x="159696" y="0"/>
                  </a:lnTo>
                  <a:cubicBezTo>
                    <a:pt x="185112" y="0"/>
                    <a:pt x="205716" y="20604"/>
                    <a:pt x="205716" y="46020"/>
                  </a:cubicBezTo>
                  <a:lnTo>
                    <a:pt x="205716" y="201054"/>
                  </a:lnTo>
                  <a:cubicBezTo>
                    <a:pt x="205716" y="213259"/>
                    <a:pt x="200867" y="224964"/>
                    <a:pt x="192237" y="233595"/>
                  </a:cubicBezTo>
                  <a:cubicBezTo>
                    <a:pt x="183607" y="242225"/>
                    <a:pt x="171901" y="247074"/>
                    <a:pt x="159696" y="247074"/>
                  </a:cubicBezTo>
                  <a:lnTo>
                    <a:pt x="46020" y="247074"/>
                  </a:lnTo>
                  <a:cubicBezTo>
                    <a:pt x="33815" y="247074"/>
                    <a:pt x="22109" y="242225"/>
                    <a:pt x="13479" y="233595"/>
                  </a:cubicBezTo>
                  <a:cubicBezTo>
                    <a:pt x="4849" y="224964"/>
                    <a:pt x="0" y="213259"/>
                    <a:pt x="0" y="201054"/>
                  </a:cubicBezTo>
                  <a:lnTo>
                    <a:pt x="0" y="46020"/>
                  </a:lnTo>
                  <a:cubicBezTo>
                    <a:pt x="0" y="33815"/>
                    <a:pt x="4849" y="22109"/>
                    <a:pt x="13479" y="13479"/>
                  </a:cubicBezTo>
                  <a:cubicBezTo>
                    <a:pt x="22109" y="4849"/>
                    <a:pt x="33815" y="0"/>
                    <a:pt x="46020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5716" cy="30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II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39715" y="6127246"/>
            <a:ext cx="841151" cy="1010258"/>
            <a:chOff x="0" y="0"/>
            <a:chExt cx="205716" cy="2470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716" cy="247074"/>
            </a:xfrm>
            <a:custGeom>
              <a:avLst/>
              <a:gdLst/>
              <a:ahLst/>
              <a:cxnLst/>
              <a:rect l="l" t="t" r="r" b="b"/>
              <a:pathLst>
                <a:path w="205716" h="247074">
                  <a:moveTo>
                    <a:pt x="46020" y="0"/>
                  </a:moveTo>
                  <a:lnTo>
                    <a:pt x="159696" y="0"/>
                  </a:lnTo>
                  <a:cubicBezTo>
                    <a:pt x="185112" y="0"/>
                    <a:pt x="205716" y="20604"/>
                    <a:pt x="205716" y="46020"/>
                  </a:cubicBezTo>
                  <a:lnTo>
                    <a:pt x="205716" y="201054"/>
                  </a:lnTo>
                  <a:cubicBezTo>
                    <a:pt x="205716" y="213259"/>
                    <a:pt x="200867" y="224964"/>
                    <a:pt x="192237" y="233595"/>
                  </a:cubicBezTo>
                  <a:cubicBezTo>
                    <a:pt x="183607" y="242225"/>
                    <a:pt x="171901" y="247074"/>
                    <a:pt x="159696" y="247074"/>
                  </a:cubicBezTo>
                  <a:lnTo>
                    <a:pt x="46020" y="247074"/>
                  </a:lnTo>
                  <a:cubicBezTo>
                    <a:pt x="33815" y="247074"/>
                    <a:pt x="22109" y="242225"/>
                    <a:pt x="13479" y="233595"/>
                  </a:cubicBezTo>
                  <a:cubicBezTo>
                    <a:pt x="4849" y="224964"/>
                    <a:pt x="0" y="213259"/>
                    <a:pt x="0" y="201054"/>
                  </a:cubicBezTo>
                  <a:lnTo>
                    <a:pt x="0" y="46020"/>
                  </a:lnTo>
                  <a:cubicBezTo>
                    <a:pt x="0" y="33815"/>
                    <a:pt x="4849" y="22109"/>
                    <a:pt x="13479" y="13479"/>
                  </a:cubicBezTo>
                  <a:cubicBezTo>
                    <a:pt x="22109" y="4849"/>
                    <a:pt x="33815" y="0"/>
                    <a:pt x="46020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05716" cy="30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Literata Bold"/>
                  <a:ea typeface="Literata Bold"/>
                  <a:cs typeface="Literata Bold"/>
                  <a:sym typeface="Literata Bold"/>
                </a:rPr>
                <a:t>III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488007" y="-42358"/>
            <a:ext cx="1842351" cy="18423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52116" y="3688807"/>
            <a:ext cx="6915238" cy="67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6"/>
              </a:lnSpc>
            </a:pPr>
            <a:r>
              <a:rPr lang="en-US" sz="3933" b="1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CHỌN ĐỐI TƯỢNG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2116" y="4918010"/>
            <a:ext cx="6915238" cy="67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6"/>
              </a:lnSpc>
            </a:pPr>
            <a:r>
              <a:rPr lang="en-US" sz="3933" b="1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QUÁ TRÌNH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52116" y="6147213"/>
            <a:ext cx="9283533" cy="67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6"/>
              </a:lnSpc>
            </a:pPr>
            <a:r>
              <a:rPr lang="en-US" sz="3933" b="1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KẾT QUẢ - TỒN ĐỌNG - GIẢI PHÁP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299" y="1239736"/>
            <a:ext cx="10458034" cy="130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sz="7712" b="1" spc="-254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Gồm 3 phần chính: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4350" y="9886796"/>
            <a:ext cx="3826560" cy="2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VNUF  I  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810652" y="5814795"/>
            <a:ext cx="670144" cy="2879897"/>
            <a:chOff x="0" y="0"/>
            <a:chExt cx="201656" cy="866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56" cy="866604"/>
            </a:xfrm>
            <a:custGeom>
              <a:avLst/>
              <a:gdLst/>
              <a:ahLst/>
              <a:cxnLst/>
              <a:rect l="l" t="t" r="r" b="b"/>
              <a:pathLst>
                <a:path w="201656" h="866604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808841"/>
                  </a:lnTo>
                  <a:cubicBezTo>
                    <a:pt x="201656" y="824161"/>
                    <a:pt x="195571" y="838853"/>
                    <a:pt x="184738" y="849686"/>
                  </a:cubicBezTo>
                  <a:cubicBezTo>
                    <a:pt x="173905" y="860518"/>
                    <a:pt x="159213" y="866604"/>
                    <a:pt x="143893" y="866604"/>
                  </a:cubicBezTo>
                  <a:lnTo>
                    <a:pt x="57763" y="866604"/>
                  </a:lnTo>
                  <a:cubicBezTo>
                    <a:pt x="42443" y="866604"/>
                    <a:pt x="27751" y="860518"/>
                    <a:pt x="16918" y="849686"/>
                  </a:cubicBezTo>
                  <a:cubicBezTo>
                    <a:pt x="6086" y="838853"/>
                    <a:pt x="0" y="824161"/>
                    <a:pt x="0" y="808841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1656" cy="914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5210436" y="5828433"/>
            <a:ext cx="670144" cy="2795722"/>
            <a:chOff x="0" y="0"/>
            <a:chExt cx="201656" cy="841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656" cy="841274"/>
            </a:xfrm>
            <a:custGeom>
              <a:avLst/>
              <a:gdLst/>
              <a:ahLst/>
              <a:cxnLst/>
              <a:rect l="l" t="t" r="r" b="b"/>
              <a:pathLst>
                <a:path w="201656" h="841274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783511"/>
                  </a:lnTo>
                  <a:cubicBezTo>
                    <a:pt x="201656" y="798831"/>
                    <a:pt x="195571" y="813523"/>
                    <a:pt x="184738" y="824356"/>
                  </a:cubicBezTo>
                  <a:cubicBezTo>
                    <a:pt x="173905" y="835189"/>
                    <a:pt x="159213" y="841274"/>
                    <a:pt x="143893" y="841274"/>
                  </a:cubicBezTo>
                  <a:lnTo>
                    <a:pt x="57763" y="841274"/>
                  </a:lnTo>
                  <a:cubicBezTo>
                    <a:pt x="42443" y="841274"/>
                    <a:pt x="27751" y="835189"/>
                    <a:pt x="16918" y="824356"/>
                  </a:cubicBezTo>
                  <a:cubicBezTo>
                    <a:pt x="6086" y="813523"/>
                    <a:pt x="0" y="798831"/>
                    <a:pt x="0" y="783511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1656" cy="888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2141915" y="5603346"/>
            <a:ext cx="670144" cy="3141946"/>
            <a:chOff x="0" y="0"/>
            <a:chExt cx="201656" cy="9454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656" cy="945458"/>
            </a:xfrm>
            <a:custGeom>
              <a:avLst/>
              <a:gdLst/>
              <a:ahLst/>
              <a:cxnLst/>
              <a:rect l="l" t="t" r="r" b="b"/>
              <a:pathLst>
                <a:path w="201656" h="945458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887695"/>
                  </a:lnTo>
                  <a:cubicBezTo>
                    <a:pt x="201656" y="903015"/>
                    <a:pt x="195571" y="917707"/>
                    <a:pt x="184738" y="928540"/>
                  </a:cubicBezTo>
                  <a:cubicBezTo>
                    <a:pt x="173905" y="939373"/>
                    <a:pt x="159213" y="945458"/>
                    <a:pt x="143893" y="945458"/>
                  </a:cubicBezTo>
                  <a:lnTo>
                    <a:pt x="57763" y="945458"/>
                  </a:lnTo>
                  <a:cubicBezTo>
                    <a:pt x="42443" y="945458"/>
                    <a:pt x="27751" y="939373"/>
                    <a:pt x="16918" y="928540"/>
                  </a:cubicBezTo>
                  <a:cubicBezTo>
                    <a:pt x="6086" y="917707"/>
                    <a:pt x="0" y="903015"/>
                    <a:pt x="0" y="887695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1656" cy="993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73650" y="-42358"/>
            <a:ext cx="556708" cy="5567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72589" y="6938722"/>
            <a:ext cx="1058158" cy="49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93"/>
              </a:lnSpc>
            </a:pPr>
            <a:r>
              <a:rPr lang="en-US" sz="3057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2020</a:t>
            </a: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8599145" y="5816472"/>
            <a:ext cx="670144" cy="2819645"/>
            <a:chOff x="0" y="0"/>
            <a:chExt cx="201656" cy="8484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1656" cy="848473"/>
            </a:xfrm>
            <a:custGeom>
              <a:avLst/>
              <a:gdLst/>
              <a:ahLst/>
              <a:cxnLst/>
              <a:rect l="l" t="t" r="r" b="b"/>
              <a:pathLst>
                <a:path w="201656" h="848473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790710"/>
                  </a:lnTo>
                  <a:cubicBezTo>
                    <a:pt x="201656" y="806030"/>
                    <a:pt x="195571" y="820722"/>
                    <a:pt x="184738" y="831555"/>
                  </a:cubicBezTo>
                  <a:cubicBezTo>
                    <a:pt x="173905" y="842387"/>
                    <a:pt x="159213" y="848473"/>
                    <a:pt x="143893" y="848473"/>
                  </a:cubicBezTo>
                  <a:lnTo>
                    <a:pt x="57763" y="848473"/>
                  </a:lnTo>
                  <a:cubicBezTo>
                    <a:pt x="42443" y="848473"/>
                    <a:pt x="27751" y="842387"/>
                    <a:pt x="16918" y="831555"/>
                  </a:cubicBezTo>
                  <a:cubicBezTo>
                    <a:pt x="6086" y="820722"/>
                    <a:pt x="0" y="806030"/>
                    <a:pt x="0" y="790710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01656" cy="896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867605" y="5596234"/>
            <a:ext cx="670144" cy="3141946"/>
            <a:chOff x="0" y="0"/>
            <a:chExt cx="201656" cy="9454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1656" cy="945458"/>
            </a:xfrm>
            <a:custGeom>
              <a:avLst/>
              <a:gdLst/>
              <a:ahLst/>
              <a:cxnLst/>
              <a:rect l="l" t="t" r="r" b="b"/>
              <a:pathLst>
                <a:path w="201656" h="945458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887695"/>
                  </a:lnTo>
                  <a:cubicBezTo>
                    <a:pt x="201656" y="903015"/>
                    <a:pt x="195571" y="917707"/>
                    <a:pt x="184738" y="928540"/>
                  </a:cubicBezTo>
                  <a:cubicBezTo>
                    <a:pt x="173905" y="939373"/>
                    <a:pt x="159213" y="945458"/>
                    <a:pt x="143893" y="945458"/>
                  </a:cubicBezTo>
                  <a:lnTo>
                    <a:pt x="57763" y="945458"/>
                  </a:lnTo>
                  <a:cubicBezTo>
                    <a:pt x="42443" y="945458"/>
                    <a:pt x="27751" y="939373"/>
                    <a:pt x="16918" y="928540"/>
                  </a:cubicBezTo>
                  <a:cubicBezTo>
                    <a:pt x="6086" y="917707"/>
                    <a:pt x="0" y="903015"/>
                    <a:pt x="0" y="887695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01656" cy="993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10590" y="3284074"/>
            <a:ext cx="1270268" cy="3085671"/>
          </a:xfrm>
          <a:custGeom>
            <a:avLst/>
            <a:gdLst/>
            <a:ahLst/>
            <a:cxnLst/>
            <a:rect l="l" t="t" r="r" b="b"/>
            <a:pathLst>
              <a:path w="1270268" h="3085671">
                <a:moveTo>
                  <a:pt x="0" y="0"/>
                </a:moveTo>
                <a:lnTo>
                  <a:pt x="1270268" y="0"/>
                </a:lnTo>
                <a:lnTo>
                  <a:pt x="1270268" y="3085670"/>
                </a:lnTo>
                <a:lnTo>
                  <a:pt x="0" y="308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261448" y="3160586"/>
            <a:ext cx="2584753" cy="3230612"/>
          </a:xfrm>
          <a:custGeom>
            <a:avLst/>
            <a:gdLst/>
            <a:ahLst/>
            <a:cxnLst/>
            <a:rect l="l" t="t" r="r" b="b"/>
            <a:pathLst>
              <a:path w="2584753" h="3230612">
                <a:moveTo>
                  <a:pt x="0" y="0"/>
                </a:moveTo>
                <a:lnTo>
                  <a:pt x="2584752" y="0"/>
                </a:lnTo>
                <a:lnTo>
                  <a:pt x="2584752" y="3230611"/>
                </a:lnTo>
                <a:lnTo>
                  <a:pt x="0" y="323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36" t="-37832" r="-13633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609107" y="3160586"/>
            <a:ext cx="2647781" cy="3104457"/>
          </a:xfrm>
          <a:custGeom>
            <a:avLst/>
            <a:gdLst/>
            <a:ahLst/>
            <a:cxnLst/>
            <a:rect l="l" t="t" r="r" b="b"/>
            <a:pathLst>
              <a:path w="2647781" h="3104457">
                <a:moveTo>
                  <a:pt x="0" y="0"/>
                </a:moveTo>
                <a:lnTo>
                  <a:pt x="2647781" y="0"/>
                </a:lnTo>
                <a:lnTo>
                  <a:pt x="2647781" y="3104457"/>
                </a:lnTo>
                <a:lnTo>
                  <a:pt x="0" y="3104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98" t="-2199" r="-14049" b="-462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553597" y="2927590"/>
            <a:ext cx="1871269" cy="3527588"/>
          </a:xfrm>
          <a:custGeom>
            <a:avLst/>
            <a:gdLst/>
            <a:ahLst/>
            <a:cxnLst/>
            <a:rect l="l" t="t" r="r" b="b"/>
            <a:pathLst>
              <a:path w="1871269" h="3527588">
                <a:moveTo>
                  <a:pt x="0" y="0"/>
                </a:moveTo>
                <a:lnTo>
                  <a:pt x="1871269" y="0"/>
                </a:lnTo>
                <a:lnTo>
                  <a:pt x="1871269" y="3527588"/>
                </a:lnTo>
                <a:lnTo>
                  <a:pt x="0" y="3527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632" t="-20857" r="-78375" b="-20250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441816" y="2927590"/>
            <a:ext cx="1521722" cy="3313439"/>
          </a:xfrm>
          <a:custGeom>
            <a:avLst/>
            <a:gdLst/>
            <a:ahLst/>
            <a:cxnLst/>
            <a:rect l="l" t="t" r="r" b="b"/>
            <a:pathLst>
              <a:path w="1521722" h="3313439">
                <a:moveTo>
                  <a:pt x="0" y="0"/>
                </a:moveTo>
                <a:lnTo>
                  <a:pt x="1521722" y="0"/>
                </a:lnTo>
                <a:lnTo>
                  <a:pt x="1521722" y="3313439"/>
                </a:lnTo>
                <a:lnTo>
                  <a:pt x="0" y="3313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862" t="-25343" r="-109929" b="-22900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91135" y="7019147"/>
            <a:ext cx="1709179" cy="49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Dalat Milk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08733" y="6910272"/>
            <a:ext cx="313922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3057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Vinamilk óc chó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539432"/>
            <a:ext cx="10243769" cy="12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I - Chọn Đối Tượng: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4350" y="9886796"/>
            <a:ext cx="3826560" cy="2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VNUF   I   2025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641229" y="6910272"/>
            <a:ext cx="3129702" cy="49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3"/>
              </a:lnSpc>
            </a:pPr>
            <a:r>
              <a:rPr lang="en-US" sz="3057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Vinamilk sữa tươi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89710" y="7012035"/>
            <a:ext cx="1709179" cy="49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Fami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21568" y="6990698"/>
            <a:ext cx="1709179" cy="49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 i="1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Milo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611039" y="-3487089"/>
            <a:ext cx="9258300" cy="17261177"/>
            <a:chOff x="0" y="0"/>
            <a:chExt cx="2438400" cy="4546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" cy="4546154"/>
            </a:xfrm>
            <a:custGeom>
              <a:avLst/>
              <a:gdLst/>
              <a:ahLst/>
              <a:cxnLst/>
              <a:rect l="l" t="t" r="r" b="b"/>
              <a:pathLst>
                <a:path w="2438400" h="4546154">
                  <a:moveTo>
                    <a:pt x="0" y="0"/>
                  </a:moveTo>
                  <a:lnTo>
                    <a:pt x="2438400" y="0"/>
                  </a:lnTo>
                  <a:lnTo>
                    <a:pt x="2438400" y="4546154"/>
                  </a:lnTo>
                  <a:lnTo>
                    <a:pt x="0" y="4546154"/>
                  </a:ln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38400" cy="4584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064591" y="3433060"/>
            <a:ext cx="144688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4657640" y="3029063"/>
            <a:ext cx="5690" cy="402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2594405" y="3029286"/>
            <a:ext cx="7561" cy="4023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731875" y="3265627"/>
            <a:ext cx="332717" cy="3327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6344" y="0"/>
                  </a:moveTo>
                  <a:lnTo>
                    <a:pt x="696456" y="0"/>
                  </a:lnTo>
                  <a:cubicBezTo>
                    <a:pt x="727312" y="0"/>
                    <a:pt x="756905" y="12258"/>
                    <a:pt x="778724" y="34076"/>
                  </a:cubicBezTo>
                  <a:cubicBezTo>
                    <a:pt x="800542" y="55895"/>
                    <a:pt x="812800" y="85488"/>
                    <a:pt x="812800" y="116344"/>
                  </a:cubicBezTo>
                  <a:lnTo>
                    <a:pt x="812800" y="696456"/>
                  </a:lnTo>
                  <a:cubicBezTo>
                    <a:pt x="812800" y="727312"/>
                    <a:pt x="800542" y="756905"/>
                    <a:pt x="778724" y="778724"/>
                  </a:cubicBezTo>
                  <a:cubicBezTo>
                    <a:pt x="756905" y="800542"/>
                    <a:pt x="727312" y="812800"/>
                    <a:pt x="696456" y="812800"/>
                  </a:cubicBezTo>
                  <a:lnTo>
                    <a:pt x="116344" y="812800"/>
                  </a:lnTo>
                  <a:cubicBezTo>
                    <a:pt x="85488" y="812800"/>
                    <a:pt x="55895" y="800542"/>
                    <a:pt x="34076" y="778724"/>
                  </a:cubicBezTo>
                  <a:cubicBezTo>
                    <a:pt x="12258" y="756905"/>
                    <a:pt x="0" y="727312"/>
                    <a:pt x="0" y="696456"/>
                  </a:cubicBezTo>
                  <a:lnTo>
                    <a:pt x="0" y="116344"/>
                  </a:lnTo>
                  <a:cubicBezTo>
                    <a:pt x="0" y="85488"/>
                    <a:pt x="12258" y="55895"/>
                    <a:pt x="34076" y="34076"/>
                  </a:cubicBezTo>
                  <a:cubicBezTo>
                    <a:pt x="55895" y="12258"/>
                    <a:pt x="85488" y="0"/>
                    <a:pt x="116344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73650" y="-42358"/>
            <a:ext cx="556708" cy="5567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6512686" y="3285795"/>
            <a:ext cx="332717" cy="291127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86482" y="2100794"/>
            <a:ext cx="1078729" cy="1068140"/>
            <a:chOff x="0" y="0"/>
            <a:chExt cx="1438305" cy="142418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438305" cy="1424187"/>
              <a:chOff x="0" y="0"/>
              <a:chExt cx="3663302" cy="362734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663302" cy="3627343"/>
              </a:xfrm>
              <a:custGeom>
                <a:avLst/>
                <a:gdLst/>
                <a:ahLst/>
                <a:cxnLst/>
                <a:rect l="l" t="t" r="r" b="b"/>
                <a:pathLst>
                  <a:path w="3663302" h="3627343">
                    <a:moveTo>
                      <a:pt x="25814" y="0"/>
                    </a:moveTo>
                    <a:lnTo>
                      <a:pt x="3637488" y="0"/>
                    </a:lnTo>
                    <a:cubicBezTo>
                      <a:pt x="3651744" y="0"/>
                      <a:pt x="3663302" y="11557"/>
                      <a:pt x="3663302" y="25814"/>
                    </a:cubicBezTo>
                    <a:lnTo>
                      <a:pt x="3663302" y="3601529"/>
                    </a:lnTo>
                    <a:cubicBezTo>
                      <a:pt x="3663302" y="3615785"/>
                      <a:pt x="3651744" y="3627343"/>
                      <a:pt x="3637488" y="3627343"/>
                    </a:cubicBezTo>
                    <a:lnTo>
                      <a:pt x="25814" y="3627343"/>
                    </a:lnTo>
                    <a:cubicBezTo>
                      <a:pt x="11557" y="3627343"/>
                      <a:pt x="0" y="3615785"/>
                      <a:pt x="0" y="3601529"/>
                    </a:cubicBezTo>
                    <a:lnTo>
                      <a:pt x="0" y="25814"/>
                    </a:lnTo>
                    <a:cubicBezTo>
                      <a:pt x="0" y="11557"/>
                      <a:pt x="11557" y="0"/>
                      <a:pt x="25814" y="0"/>
                    </a:cubicBezTo>
                    <a:close/>
                  </a:path>
                </a:pathLst>
              </a:custGeom>
              <a:solidFill>
                <a:srgbClr val="2E4033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9525"/>
                <a:ext cx="3663302" cy="36178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6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7551" y="413009"/>
              <a:ext cx="1103203" cy="62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000" i="1">
                  <a:solidFill>
                    <a:srgbClr val="FFFFFF"/>
                  </a:solidFill>
                  <a:latin typeface="Helvetica World Italics"/>
                  <a:ea typeface="Helvetica World Italics"/>
                  <a:cs typeface="Helvetica World Italics"/>
                  <a:sym typeface="Helvetica World Italics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76559" y="2098178"/>
            <a:ext cx="1109483" cy="1069626"/>
            <a:chOff x="0" y="0"/>
            <a:chExt cx="1479311" cy="142616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479311" cy="1426168"/>
              <a:chOff x="0" y="0"/>
              <a:chExt cx="3758057" cy="362305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758057" cy="3623053"/>
              </a:xfrm>
              <a:custGeom>
                <a:avLst/>
                <a:gdLst/>
                <a:ahLst/>
                <a:cxnLst/>
                <a:rect l="l" t="t" r="r" b="b"/>
                <a:pathLst>
                  <a:path w="3758057" h="3623053">
                    <a:moveTo>
                      <a:pt x="25163" y="0"/>
                    </a:moveTo>
                    <a:lnTo>
                      <a:pt x="3732894" y="0"/>
                    </a:lnTo>
                    <a:cubicBezTo>
                      <a:pt x="3739568" y="0"/>
                      <a:pt x="3745968" y="2651"/>
                      <a:pt x="3750687" y="7370"/>
                    </a:cubicBezTo>
                    <a:cubicBezTo>
                      <a:pt x="3755406" y="12089"/>
                      <a:pt x="3758057" y="18489"/>
                      <a:pt x="3758057" y="25163"/>
                    </a:cubicBezTo>
                    <a:lnTo>
                      <a:pt x="3758057" y="3597890"/>
                    </a:lnTo>
                    <a:cubicBezTo>
                      <a:pt x="3758057" y="3604564"/>
                      <a:pt x="3755406" y="3610964"/>
                      <a:pt x="3750687" y="3615683"/>
                    </a:cubicBezTo>
                    <a:cubicBezTo>
                      <a:pt x="3745968" y="3620402"/>
                      <a:pt x="3739568" y="3623053"/>
                      <a:pt x="3732894" y="3623053"/>
                    </a:cubicBezTo>
                    <a:lnTo>
                      <a:pt x="25163" y="3623053"/>
                    </a:lnTo>
                    <a:cubicBezTo>
                      <a:pt x="18489" y="3623053"/>
                      <a:pt x="12089" y="3620402"/>
                      <a:pt x="7370" y="3615683"/>
                    </a:cubicBezTo>
                    <a:cubicBezTo>
                      <a:pt x="2651" y="3610964"/>
                      <a:pt x="0" y="3604564"/>
                      <a:pt x="0" y="3597890"/>
                    </a:cubicBezTo>
                    <a:lnTo>
                      <a:pt x="0" y="25163"/>
                    </a:lnTo>
                    <a:cubicBezTo>
                      <a:pt x="0" y="18489"/>
                      <a:pt x="2651" y="12089"/>
                      <a:pt x="7370" y="7370"/>
                    </a:cubicBezTo>
                    <a:cubicBezTo>
                      <a:pt x="12089" y="2651"/>
                      <a:pt x="18489" y="0"/>
                      <a:pt x="25163" y="0"/>
                    </a:cubicBezTo>
                    <a:close/>
                  </a:path>
                </a:pathLst>
              </a:custGeom>
              <a:solidFill>
                <a:srgbClr val="D4D6D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3758057" cy="36611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72328" y="413999"/>
              <a:ext cx="1134655" cy="62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000" i="1">
                  <a:solidFill>
                    <a:srgbClr val="000000"/>
                  </a:solidFill>
                  <a:latin typeface="Helvetica World Italics"/>
                  <a:ea typeface="Helvetica World Italics"/>
                  <a:cs typeface="Helvetica World Italics"/>
                  <a:sym typeface="Helvetica World Italics"/>
                </a:rPr>
                <a:t>2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2336711" y="6564258"/>
            <a:ext cx="4641858" cy="2391260"/>
          </a:xfrm>
          <a:custGeom>
            <a:avLst/>
            <a:gdLst/>
            <a:ahLst/>
            <a:cxnLst/>
            <a:rect l="l" t="t" r="r" b="b"/>
            <a:pathLst>
              <a:path w="4641858" h="2391260">
                <a:moveTo>
                  <a:pt x="0" y="0"/>
                </a:moveTo>
                <a:lnTo>
                  <a:pt x="4641858" y="0"/>
                </a:lnTo>
                <a:lnTo>
                  <a:pt x="4641858" y="2391260"/>
                </a:lnTo>
                <a:lnTo>
                  <a:pt x="0" y="239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111606" y="7040508"/>
            <a:ext cx="2219249" cy="1268683"/>
          </a:xfrm>
          <a:custGeom>
            <a:avLst/>
            <a:gdLst/>
            <a:ahLst/>
            <a:cxnLst/>
            <a:rect l="l" t="t" r="r" b="b"/>
            <a:pathLst>
              <a:path w="2219249" h="1268683">
                <a:moveTo>
                  <a:pt x="0" y="0"/>
                </a:moveTo>
                <a:lnTo>
                  <a:pt x="2219249" y="0"/>
                </a:lnTo>
                <a:lnTo>
                  <a:pt x="2219249" y="1268683"/>
                </a:lnTo>
                <a:lnTo>
                  <a:pt x="0" y="126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29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086042" y="7040508"/>
            <a:ext cx="2320738" cy="1268683"/>
          </a:xfrm>
          <a:custGeom>
            <a:avLst/>
            <a:gdLst/>
            <a:ahLst/>
            <a:cxnLst/>
            <a:rect l="l" t="t" r="r" b="b"/>
            <a:pathLst>
              <a:path w="2320738" h="1268683">
                <a:moveTo>
                  <a:pt x="0" y="0"/>
                </a:moveTo>
                <a:lnTo>
                  <a:pt x="2320738" y="0"/>
                </a:lnTo>
                <a:lnTo>
                  <a:pt x="2320738" y="1268683"/>
                </a:lnTo>
                <a:lnTo>
                  <a:pt x="0" y="1268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78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846791" y="4716409"/>
            <a:ext cx="3621697" cy="15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Chụp ảnh cho 5 đối tượng, mỗi đối tượng 50 ảnh.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Đưa ảnh về kích thước 640x640.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24536" y="4716409"/>
            <a:ext cx="4554859" cy="188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Tải phần mềm Labelimg và thực hiện gán nhãn.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Sắp xếp lại ảnh và nhãn sau khi gán rồi nén vào 1 thư mục và tải lên GG Drive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21230" y="3804804"/>
            <a:ext cx="2746348" cy="70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257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GÁN NHÃN VỚI LABELIMG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4350" y="9886796"/>
            <a:ext cx="3826560" cy="2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VNUF   I   2025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13977" y="371475"/>
            <a:ext cx="7060045" cy="12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II - Quá Trình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19394" y="3804804"/>
            <a:ext cx="2076491" cy="70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257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TIỀN XỬ LÝ DỮ LIỆU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74735" y="-3626265"/>
            <a:ext cx="9536654" cy="17261177"/>
            <a:chOff x="0" y="0"/>
            <a:chExt cx="2511711" cy="4546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1711" cy="4546154"/>
            </a:xfrm>
            <a:custGeom>
              <a:avLst/>
              <a:gdLst/>
              <a:ahLst/>
              <a:cxnLst/>
              <a:rect l="l" t="t" r="r" b="b"/>
              <a:pathLst>
                <a:path w="2511711" h="4546154">
                  <a:moveTo>
                    <a:pt x="0" y="0"/>
                  </a:moveTo>
                  <a:lnTo>
                    <a:pt x="2511711" y="0"/>
                  </a:lnTo>
                  <a:lnTo>
                    <a:pt x="2511711" y="4546154"/>
                  </a:lnTo>
                  <a:lnTo>
                    <a:pt x="0" y="4546154"/>
                  </a:ln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11711" cy="4584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366167" y="2898086"/>
            <a:ext cx="144688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5027707" y="2495028"/>
            <a:ext cx="7561" cy="4023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3002534" y="2495386"/>
            <a:ext cx="7561" cy="4023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5400000">
            <a:off x="2345372" y="2752522"/>
            <a:ext cx="332717" cy="291127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773650" y="-42358"/>
            <a:ext cx="556708" cy="5567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8698" y="2731727"/>
            <a:ext cx="332717" cy="33271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6344" y="0"/>
                  </a:moveTo>
                  <a:lnTo>
                    <a:pt x="696456" y="0"/>
                  </a:lnTo>
                  <a:cubicBezTo>
                    <a:pt x="727312" y="0"/>
                    <a:pt x="756905" y="12258"/>
                    <a:pt x="778724" y="34076"/>
                  </a:cubicBezTo>
                  <a:cubicBezTo>
                    <a:pt x="800542" y="55895"/>
                    <a:pt x="812800" y="85488"/>
                    <a:pt x="812800" y="116344"/>
                  </a:cubicBezTo>
                  <a:lnTo>
                    <a:pt x="812800" y="696456"/>
                  </a:lnTo>
                  <a:cubicBezTo>
                    <a:pt x="812800" y="727312"/>
                    <a:pt x="800542" y="756905"/>
                    <a:pt x="778724" y="778724"/>
                  </a:cubicBezTo>
                  <a:cubicBezTo>
                    <a:pt x="756905" y="800542"/>
                    <a:pt x="727312" y="812800"/>
                    <a:pt x="696456" y="812800"/>
                  </a:cubicBezTo>
                  <a:lnTo>
                    <a:pt x="116344" y="812800"/>
                  </a:lnTo>
                  <a:cubicBezTo>
                    <a:pt x="85488" y="812800"/>
                    <a:pt x="55895" y="800542"/>
                    <a:pt x="34076" y="778724"/>
                  </a:cubicBezTo>
                  <a:cubicBezTo>
                    <a:pt x="12258" y="756905"/>
                    <a:pt x="0" y="727312"/>
                    <a:pt x="0" y="696456"/>
                  </a:cubicBezTo>
                  <a:lnTo>
                    <a:pt x="0" y="116344"/>
                  </a:lnTo>
                  <a:cubicBezTo>
                    <a:pt x="0" y="85488"/>
                    <a:pt x="12258" y="55895"/>
                    <a:pt x="34076" y="34076"/>
                  </a:cubicBezTo>
                  <a:cubicBezTo>
                    <a:pt x="55895" y="12258"/>
                    <a:pt x="85488" y="0"/>
                    <a:pt x="116344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80243" y="1608505"/>
            <a:ext cx="1035079" cy="1042075"/>
            <a:chOff x="0" y="0"/>
            <a:chExt cx="1380106" cy="138943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380106" cy="1389433"/>
              <a:chOff x="0" y="0"/>
              <a:chExt cx="3681479" cy="37063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681479" cy="3706359"/>
              </a:xfrm>
              <a:custGeom>
                <a:avLst/>
                <a:gdLst/>
                <a:ahLst/>
                <a:cxnLst/>
                <a:rect l="l" t="t" r="r" b="b"/>
                <a:pathLst>
                  <a:path w="3681479" h="3706359">
                    <a:moveTo>
                      <a:pt x="25687" y="0"/>
                    </a:moveTo>
                    <a:lnTo>
                      <a:pt x="3655792" y="0"/>
                    </a:lnTo>
                    <a:cubicBezTo>
                      <a:pt x="3662605" y="0"/>
                      <a:pt x="3669138" y="2706"/>
                      <a:pt x="3673955" y="7523"/>
                    </a:cubicBezTo>
                    <a:cubicBezTo>
                      <a:pt x="3678772" y="12341"/>
                      <a:pt x="3681479" y="18874"/>
                      <a:pt x="3681479" y="25687"/>
                    </a:cubicBezTo>
                    <a:lnTo>
                      <a:pt x="3681479" y="3680673"/>
                    </a:lnTo>
                    <a:cubicBezTo>
                      <a:pt x="3681479" y="3687485"/>
                      <a:pt x="3678772" y="3694019"/>
                      <a:pt x="3673955" y="3698836"/>
                    </a:cubicBezTo>
                    <a:cubicBezTo>
                      <a:pt x="3669138" y="3703653"/>
                      <a:pt x="3662605" y="3706359"/>
                      <a:pt x="3655792" y="3706359"/>
                    </a:cubicBezTo>
                    <a:lnTo>
                      <a:pt x="25687" y="3706359"/>
                    </a:lnTo>
                    <a:cubicBezTo>
                      <a:pt x="18874" y="3706359"/>
                      <a:pt x="12341" y="3703653"/>
                      <a:pt x="7523" y="3698836"/>
                    </a:cubicBezTo>
                    <a:cubicBezTo>
                      <a:pt x="2706" y="3694019"/>
                      <a:pt x="0" y="3687485"/>
                      <a:pt x="0" y="3680673"/>
                    </a:cubicBezTo>
                    <a:lnTo>
                      <a:pt x="0" y="25687"/>
                    </a:lnTo>
                    <a:cubicBezTo>
                      <a:pt x="0" y="18874"/>
                      <a:pt x="2706" y="12341"/>
                      <a:pt x="7523" y="7523"/>
                    </a:cubicBezTo>
                    <a:cubicBezTo>
                      <a:pt x="12341" y="2706"/>
                      <a:pt x="18874" y="0"/>
                      <a:pt x="25687" y="0"/>
                    </a:cubicBezTo>
                    <a:close/>
                  </a:path>
                </a:pathLst>
              </a:custGeom>
              <a:solidFill>
                <a:srgbClr val="2E4033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3681479" cy="37444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60771" y="395632"/>
              <a:ext cx="1058563" cy="62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000" i="1">
                  <a:solidFill>
                    <a:srgbClr val="FFFFFF"/>
                  </a:solidFill>
                  <a:latin typeface="Helvetica World Italics"/>
                  <a:ea typeface="Helvetica World Italics"/>
                  <a:cs typeface="Helvetica World Italics"/>
                  <a:sym typeface="Helvetica World Italics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57727" y="1669110"/>
            <a:ext cx="970205" cy="981470"/>
            <a:chOff x="0" y="0"/>
            <a:chExt cx="1293606" cy="130862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93606" cy="1308627"/>
              <a:chOff x="0" y="0"/>
              <a:chExt cx="3593415" cy="363513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593416" cy="3635139"/>
              </a:xfrm>
              <a:custGeom>
                <a:avLst/>
                <a:gdLst/>
                <a:ahLst/>
                <a:cxnLst/>
                <a:rect l="l" t="t" r="r" b="b"/>
                <a:pathLst>
                  <a:path w="3593416" h="3635139">
                    <a:moveTo>
                      <a:pt x="26316" y="0"/>
                    </a:moveTo>
                    <a:lnTo>
                      <a:pt x="3567099" y="0"/>
                    </a:lnTo>
                    <a:cubicBezTo>
                      <a:pt x="3581633" y="0"/>
                      <a:pt x="3593416" y="11782"/>
                      <a:pt x="3593416" y="26316"/>
                    </a:cubicBezTo>
                    <a:lnTo>
                      <a:pt x="3593416" y="3608823"/>
                    </a:lnTo>
                    <a:cubicBezTo>
                      <a:pt x="3593416" y="3623357"/>
                      <a:pt x="3581633" y="3635139"/>
                      <a:pt x="3567099" y="3635139"/>
                    </a:cubicBezTo>
                    <a:lnTo>
                      <a:pt x="26316" y="3635139"/>
                    </a:lnTo>
                    <a:cubicBezTo>
                      <a:pt x="11782" y="3635139"/>
                      <a:pt x="0" y="3623357"/>
                      <a:pt x="0" y="3608823"/>
                    </a:cubicBezTo>
                    <a:lnTo>
                      <a:pt x="0" y="26316"/>
                    </a:lnTo>
                    <a:cubicBezTo>
                      <a:pt x="0" y="11782"/>
                      <a:pt x="11782" y="0"/>
                      <a:pt x="26316" y="0"/>
                    </a:cubicBezTo>
                    <a:close/>
                  </a:path>
                </a:pathLst>
              </a:custGeom>
              <a:solidFill>
                <a:srgbClr val="D4D6D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9525"/>
                <a:ext cx="3593415" cy="36256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48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50695" y="381058"/>
              <a:ext cx="992216" cy="575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7"/>
                </a:lnSpc>
              </a:pPr>
              <a:r>
                <a:rPr lang="en-US" sz="2763" i="1">
                  <a:solidFill>
                    <a:srgbClr val="000000"/>
                  </a:solidFill>
                  <a:latin typeface="Helvetica World Italics"/>
                  <a:ea typeface="Helvetica World Italics"/>
                  <a:cs typeface="Helvetica World Italics"/>
                  <a:sym typeface="Helvetica World Italics"/>
                </a:rPr>
                <a:t>4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558652" y="6133161"/>
            <a:ext cx="3125139" cy="3125139"/>
          </a:xfrm>
          <a:custGeom>
            <a:avLst/>
            <a:gdLst/>
            <a:ahLst/>
            <a:cxnLst/>
            <a:rect l="l" t="t" r="r" b="b"/>
            <a:pathLst>
              <a:path w="3125139" h="3125139">
                <a:moveTo>
                  <a:pt x="0" y="0"/>
                </a:moveTo>
                <a:lnTo>
                  <a:pt x="3125139" y="0"/>
                </a:lnTo>
                <a:lnTo>
                  <a:pt x="3125139" y="3125139"/>
                </a:lnTo>
                <a:lnTo>
                  <a:pt x="0" y="312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28700" y="9170890"/>
            <a:ext cx="6019828" cy="466778"/>
          </a:xfrm>
          <a:custGeom>
            <a:avLst/>
            <a:gdLst/>
            <a:ahLst/>
            <a:cxnLst/>
            <a:rect l="l" t="t" r="r" b="b"/>
            <a:pathLst>
              <a:path w="6019828" h="466778">
                <a:moveTo>
                  <a:pt x="0" y="0"/>
                </a:moveTo>
                <a:lnTo>
                  <a:pt x="6019828" y="0"/>
                </a:lnTo>
                <a:lnTo>
                  <a:pt x="6019828" y="466778"/>
                </a:lnTo>
                <a:lnTo>
                  <a:pt x="0" y="466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683791" y="3824576"/>
            <a:ext cx="6511494" cy="150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Cài đặt môi trường chạy API Flask để load file best.pt và nhận diện ảnh.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Thiết kế WinForms: Giao diện đơn giản, gửi ảnh đến Flask API, nhận kết quả và hiển thị.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2905" y="3824576"/>
            <a:ext cx="5933143" cy="150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Huấn luyện YoLov5: Thực hiện cài đặt, tải dữ liệu sau đó train mô hình cho đến khi đạt yêu cầu.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Kiểm tra và nhận diện: Xem, đánh giá từ kết quả nhận diện ảnh.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43244" y="3292042"/>
            <a:ext cx="3422139" cy="3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257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HUẤN LUYỆN MÔ HÌNH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74969" y="3292042"/>
            <a:ext cx="3568099" cy="3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257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XÂY DỰNG ỨNG DỤNG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4350" y="9886796"/>
            <a:ext cx="3826560" cy="2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VNUF   I   2025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98974" y="-12188"/>
            <a:ext cx="7060045" cy="12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II - Quá Trình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9CEA500-E115-2029-9BC2-AA8D11E23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6" y="6065141"/>
            <a:ext cx="5933143" cy="29665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A80B8B-DB32-78B3-DF2F-C3563C683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960" y="5962651"/>
            <a:ext cx="55499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73650" y="-42358"/>
            <a:ext cx="556708" cy="5567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2358" y="-42358"/>
            <a:ext cx="556708" cy="5567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5490674" y="-3277601"/>
            <a:ext cx="7280415" cy="17816008"/>
            <a:chOff x="0" y="0"/>
            <a:chExt cx="1917476" cy="4692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7476" cy="4692282"/>
            </a:xfrm>
            <a:custGeom>
              <a:avLst/>
              <a:gdLst/>
              <a:ahLst/>
              <a:cxnLst/>
              <a:rect l="l" t="t" r="r" b="b"/>
              <a:pathLst>
                <a:path w="1917476" h="4692282">
                  <a:moveTo>
                    <a:pt x="0" y="0"/>
                  </a:moveTo>
                  <a:lnTo>
                    <a:pt x="1917476" y="0"/>
                  </a:lnTo>
                  <a:lnTo>
                    <a:pt x="1917476" y="4692282"/>
                  </a:lnTo>
                  <a:lnTo>
                    <a:pt x="0" y="4692282"/>
                  </a:ln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17476" cy="4730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3120" y="2337118"/>
            <a:ext cx="5457878" cy="6193121"/>
            <a:chOff x="0" y="0"/>
            <a:chExt cx="1437466" cy="16311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7466" cy="1631110"/>
            </a:xfrm>
            <a:custGeom>
              <a:avLst/>
              <a:gdLst/>
              <a:ahLst/>
              <a:cxnLst/>
              <a:rect l="l" t="t" r="r" b="b"/>
              <a:pathLst>
                <a:path w="1437466" h="1631110">
                  <a:moveTo>
                    <a:pt x="7092" y="0"/>
                  </a:moveTo>
                  <a:lnTo>
                    <a:pt x="1430373" y="0"/>
                  </a:lnTo>
                  <a:cubicBezTo>
                    <a:pt x="1434290" y="0"/>
                    <a:pt x="1437466" y="3175"/>
                    <a:pt x="1437466" y="7092"/>
                  </a:cubicBezTo>
                  <a:lnTo>
                    <a:pt x="1437466" y="1624018"/>
                  </a:lnTo>
                  <a:cubicBezTo>
                    <a:pt x="1437466" y="1627935"/>
                    <a:pt x="1434290" y="1631110"/>
                    <a:pt x="1430373" y="1631110"/>
                  </a:cubicBezTo>
                  <a:lnTo>
                    <a:pt x="7092" y="1631110"/>
                  </a:lnTo>
                  <a:cubicBezTo>
                    <a:pt x="3175" y="1631110"/>
                    <a:pt x="0" y="1627935"/>
                    <a:pt x="0" y="1624018"/>
                  </a:cubicBezTo>
                  <a:lnTo>
                    <a:pt x="0" y="7092"/>
                  </a:lnTo>
                  <a:cubicBezTo>
                    <a:pt x="0" y="3175"/>
                    <a:pt x="3175" y="0"/>
                    <a:pt x="709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37466" cy="1669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463136" y="4290863"/>
            <a:ext cx="5422493" cy="23131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463120" y="8301640"/>
            <a:ext cx="545787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63120" y="5933081"/>
            <a:ext cx="5457878" cy="2288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463120" y="6839549"/>
            <a:ext cx="545787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463120" y="2337278"/>
            <a:ext cx="5457878" cy="1063514"/>
            <a:chOff x="0" y="0"/>
            <a:chExt cx="1437466" cy="2801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7466" cy="280103"/>
            </a:xfrm>
            <a:custGeom>
              <a:avLst/>
              <a:gdLst/>
              <a:ahLst/>
              <a:cxnLst/>
              <a:rect l="l" t="t" r="r" b="b"/>
              <a:pathLst>
                <a:path w="1437466" h="280103">
                  <a:moveTo>
                    <a:pt x="21277" y="0"/>
                  </a:moveTo>
                  <a:lnTo>
                    <a:pt x="1416188" y="0"/>
                  </a:lnTo>
                  <a:cubicBezTo>
                    <a:pt x="1421832" y="0"/>
                    <a:pt x="1427244" y="2242"/>
                    <a:pt x="1431234" y="6232"/>
                  </a:cubicBezTo>
                  <a:cubicBezTo>
                    <a:pt x="1435224" y="10222"/>
                    <a:pt x="1437466" y="15634"/>
                    <a:pt x="1437466" y="21277"/>
                  </a:cubicBezTo>
                  <a:lnTo>
                    <a:pt x="1437466" y="258825"/>
                  </a:lnTo>
                  <a:cubicBezTo>
                    <a:pt x="1437466" y="270576"/>
                    <a:pt x="1427940" y="280103"/>
                    <a:pt x="1416188" y="280103"/>
                  </a:cubicBezTo>
                  <a:lnTo>
                    <a:pt x="21277" y="280103"/>
                  </a:lnTo>
                  <a:cubicBezTo>
                    <a:pt x="15634" y="280103"/>
                    <a:pt x="10222" y="277861"/>
                    <a:pt x="6232" y="273871"/>
                  </a:cubicBezTo>
                  <a:cubicBezTo>
                    <a:pt x="2242" y="269880"/>
                    <a:pt x="0" y="264468"/>
                    <a:pt x="0" y="258825"/>
                  </a:cubicBezTo>
                  <a:lnTo>
                    <a:pt x="0" y="21277"/>
                  </a:lnTo>
                  <a:cubicBezTo>
                    <a:pt x="0" y="9526"/>
                    <a:pt x="9526" y="0"/>
                    <a:pt x="21277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37466" cy="318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51430" y="3790823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8" y="0"/>
                </a:lnTo>
                <a:lnTo>
                  <a:pt x="277998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07425" y="3564697"/>
            <a:ext cx="4095836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Huấn luyện được mô hình YoLov5 dựa trên tập dữ liệu 5 đối tượng.</a:t>
            </a:r>
          </a:p>
        </p:txBody>
      </p:sp>
      <p:sp>
        <p:nvSpPr>
          <p:cNvPr id="23" name="Freeform 23"/>
          <p:cNvSpPr/>
          <p:nvPr/>
        </p:nvSpPr>
        <p:spPr>
          <a:xfrm>
            <a:off x="851430" y="4958892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8" y="0"/>
                </a:lnTo>
                <a:lnTo>
                  <a:pt x="277998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07425" y="4380341"/>
            <a:ext cx="3953634" cy="141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Kết quả nhận diện có thể trả về thông tin: Tọa độ khung bao quanh sữa, độ chính xác của dự đoán, tên của loại sữa được nhận diện.</a:t>
            </a:r>
          </a:p>
        </p:txBody>
      </p:sp>
      <p:sp>
        <p:nvSpPr>
          <p:cNvPr id="25" name="Freeform 25"/>
          <p:cNvSpPr/>
          <p:nvPr/>
        </p:nvSpPr>
        <p:spPr>
          <a:xfrm>
            <a:off x="851430" y="7406280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8" y="0"/>
                </a:lnTo>
                <a:lnTo>
                  <a:pt x="277998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407425" y="7010999"/>
            <a:ext cx="4095836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Tích hợp Flask API với giao diện WinForm (C#) để xây dựng ứng dụng.</a:t>
            </a:r>
          </a:p>
        </p:txBody>
      </p:sp>
      <p:sp>
        <p:nvSpPr>
          <p:cNvPr id="27" name="Freeform 27"/>
          <p:cNvSpPr/>
          <p:nvPr/>
        </p:nvSpPr>
        <p:spPr>
          <a:xfrm>
            <a:off x="851430" y="6083893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8" y="0"/>
                </a:lnTo>
                <a:lnTo>
                  <a:pt x="277998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07425" y="6023575"/>
            <a:ext cx="3811432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Xây dựng được API Flask chạy ổn định trên localhost:5000.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80958" y="2522459"/>
            <a:ext cx="2822202" cy="62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KẾT QUẢ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11438" y="314481"/>
            <a:ext cx="15126139" cy="128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III- Kết quả - Tồn Đọng - Giải Pháp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4350" y="9886796"/>
            <a:ext cx="3826560" cy="2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VNUF   I   2025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445622" y="2564135"/>
            <a:ext cx="5457878" cy="2709479"/>
            <a:chOff x="0" y="0"/>
            <a:chExt cx="1437466" cy="71360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37466" cy="713608"/>
            </a:xfrm>
            <a:custGeom>
              <a:avLst/>
              <a:gdLst/>
              <a:ahLst/>
              <a:cxnLst/>
              <a:rect l="l" t="t" r="r" b="b"/>
              <a:pathLst>
                <a:path w="1437466" h="713608">
                  <a:moveTo>
                    <a:pt x="7092" y="0"/>
                  </a:moveTo>
                  <a:lnTo>
                    <a:pt x="1430373" y="0"/>
                  </a:lnTo>
                  <a:cubicBezTo>
                    <a:pt x="1434290" y="0"/>
                    <a:pt x="1437466" y="3175"/>
                    <a:pt x="1437466" y="7092"/>
                  </a:cubicBezTo>
                  <a:lnTo>
                    <a:pt x="1437466" y="706515"/>
                  </a:lnTo>
                  <a:cubicBezTo>
                    <a:pt x="1437466" y="710432"/>
                    <a:pt x="1434290" y="713608"/>
                    <a:pt x="1430373" y="713608"/>
                  </a:cubicBezTo>
                  <a:lnTo>
                    <a:pt x="7092" y="713608"/>
                  </a:lnTo>
                  <a:cubicBezTo>
                    <a:pt x="3175" y="713608"/>
                    <a:pt x="0" y="710432"/>
                    <a:pt x="0" y="706515"/>
                  </a:cubicBezTo>
                  <a:lnTo>
                    <a:pt x="0" y="7092"/>
                  </a:lnTo>
                  <a:cubicBezTo>
                    <a:pt x="0" y="3175"/>
                    <a:pt x="3175" y="0"/>
                    <a:pt x="709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437466" cy="751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6445605" y="4131278"/>
            <a:ext cx="5365395" cy="8095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V="1">
            <a:off x="6445622" y="5061260"/>
            <a:ext cx="5457878" cy="30557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7" name="Group 37"/>
          <p:cNvGrpSpPr/>
          <p:nvPr/>
        </p:nvGrpSpPr>
        <p:grpSpPr>
          <a:xfrm>
            <a:off x="6445568" y="2337278"/>
            <a:ext cx="5457878" cy="1063514"/>
            <a:chOff x="0" y="0"/>
            <a:chExt cx="1437466" cy="2801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37466" cy="280103"/>
            </a:xfrm>
            <a:custGeom>
              <a:avLst/>
              <a:gdLst/>
              <a:ahLst/>
              <a:cxnLst/>
              <a:rect l="l" t="t" r="r" b="b"/>
              <a:pathLst>
                <a:path w="1437466" h="280103">
                  <a:moveTo>
                    <a:pt x="21277" y="0"/>
                  </a:moveTo>
                  <a:lnTo>
                    <a:pt x="1416188" y="0"/>
                  </a:lnTo>
                  <a:cubicBezTo>
                    <a:pt x="1421832" y="0"/>
                    <a:pt x="1427244" y="2242"/>
                    <a:pt x="1431234" y="6232"/>
                  </a:cubicBezTo>
                  <a:cubicBezTo>
                    <a:pt x="1435224" y="10222"/>
                    <a:pt x="1437466" y="15634"/>
                    <a:pt x="1437466" y="21277"/>
                  </a:cubicBezTo>
                  <a:lnTo>
                    <a:pt x="1437466" y="258825"/>
                  </a:lnTo>
                  <a:cubicBezTo>
                    <a:pt x="1437466" y="270576"/>
                    <a:pt x="1427940" y="280103"/>
                    <a:pt x="1416188" y="280103"/>
                  </a:cubicBezTo>
                  <a:lnTo>
                    <a:pt x="21277" y="280103"/>
                  </a:lnTo>
                  <a:cubicBezTo>
                    <a:pt x="15634" y="280103"/>
                    <a:pt x="10222" y="277861"/>
                    <a:pt x="6232" y="273871"/>
                  </a:cubicBezTo>
                  <a:cubicBezTo>
                    <a:pt x="2242" y="269880"/>
                    <a:pt x="0" y="264468"/>
                    <a:pt x="0" y="258825"/>
                  </a:cubicBezTo>
                  <a:lnTo>
                    <a:pt x="0" y="21277"/>
                  </a:lnTo>
                  <a:cubicBezTo>
                    <a:pt x="0" y="9526"/>
                    <a:pt x="9526" y="0"/>
                    <a:pt x="21277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437466" cy="318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6835651" y="3651824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7" y="0"/>
                </a:lnTo>
                <a:lnTo>
                  <a:pt x="277997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389873" y="3564697"/>
            <a:ext cx="4095836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Độ chính xác chưa cao</a:t>
            </a:r>
          </a:p>
        </p:txBody>
      </p:sp>
      <p:sp>
        <p:nvSpPr>
          <p:cNvPr id="42" name="Freeform 42"/>
          <p:cNvSpPr/>
          <p:nvPr/>
        </p:nvSpPr>
        <p:spPr>
          <a:xfrm>
            <a:off x="6835651" y="4364163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7" y="0"/>
                </a:lnTo>
                <a:lnTo>
                  <a:pt x="277997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7389873" y="4302436"/>
            <a:ext cx="3953634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Giao tiếp giữa Flask và C# bị chậm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63406" y="2522459"/>
            <a:ext cx="2822202" cy="62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TỒN ĐỌNG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367002" y="2564135"/>
            <a:ext cx="5457878" cy="3459440"/>
            <a:chOff x="0" y="0"/>
            <a:chExt cx="1437466" cy="80757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37466" cy="807577"/>
            </a:xfrm>
            <a:custGeom>
              <a:avLst/>
              <a:gdLst/>
              <a:ahLst/>
              <a:cxnLst/>
              <a:rect l="l" t="t" r="r" b="b"/>
              <a:pathLst>
                <a:path w="1437466" h="807577">
                  <a:moveTo>
                    <a:pt x="7092" y="0"/>
                  </a:moveTo>
                  <a:lnTo>
                    <a:pt x="1430373" y="0"/>
                  </a:lnTo>
                  <a:cubicBezTo>
                    <a:pt x="1434290" y="0"/>
                    <a:pt x="1437466" y="3175"/>
                    <a:pt x="1437466" y="7092"/>
                  </a:cubicBezTo>
                  <a:lnTo>
                    <a:pt x="1437466" y="800484"/>
                  </a:lnTo>
                  <a:cubicBezTo>
                    <a:pt x="1437466" y="804401"/>
                    <a:pt x="1434290" y="807577"/>
                    <a:pt x="1430373" y="807577"/>
                  </a:cubicBezTo>
                  <a:lnTo>
                    <a:pt x="7092" y="807577"/>
                  </a:lnTo>
                  <a:cubicBezTo>
                    <a:pt x="3175" y="807577"/>
                    <a:pt x="0" y="804401"/>
                    <a:pt x="0" y="800484"/>
                  </a:cubicBezTo>
                  <a:lnTo>
                    <a:pt x="0" y="7092"/>
                  </a:lnTo>
                  <a:cubicBezTo>
                    <a:pt x="0" y="3175"/>
                    <a:pt x="3175" y="0"/>
                    <a:pt x="7092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437466" cy="845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>
            <a:off x="12367018" y="4313996"/>
            <a:ext cx="5422493" cy="11773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12449471" y="5791305"/>
            <a:ext cx="5375409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12367002" y="2337278"/>
            <a:ext cx="5457878" cy="1063514"/>
            <a:chOff x="0" y="0"/>
            <a:chExt cx="1437466" cy="28010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437466" cy="280103"/>
            </a:xfrm>
            <a:custGeom>
              <a:avLst/>
              <a:gdLst/>
              <a:ahLst/>
              <a:cxnLst/>
              <a:rect l="l" t="t" r="r" b="b"/>
              <a:pathLst>
                <a:path w="1437466" h="280103">
                  <a:moveTo>
                    <a:pt x="21277" y="0"/>
                  </a:moveTo>
                  <a:lnTo>
                    <a:pt x="1416188" y="0"/>
                  </a:lnTo>
                  <a:cubicBezTo>
                    <a:pt x="1421832" y="0"/>
                    <a:pt x="1427244" y="2242"/>
                    <a:pt x="1431234" y="6232"/>
                  </a:cubicBezTo>
                  <a:cubicBezTo>
                    <a:pt x="1435224" y="10222"/>
                    <a:pt x="1437466" y="15634"/>
                    <a:pt x="1437466" y="21277"/>
                  </a:cubicBezTo>
                  <a:lnTo>
                    <a:pt x="1437466" y="258825"/>
                  </a:lnTo>
                  <a:cubicBezTo>
                    <a:pt x="1437466" y="270576"/>
                    <a:pt x="1427940" y="280103"/>
                    <a:pt x="1416188" y="280103"/>
                  </a:cubicBezTo>
                  <a:lnTo>
                    <a:pt x="21277" y="280103"/>
                  </a:lnTo>
                  <a:cubicBezTo>
                    <a:pt x="15634" y="280103"/>
                    <a:pt x="10222" y="277861"/>
                    <a:pt x="6232" y="273871"/>
                  </a:cubicBezTo>
                  <a:cubicBezTo>
                    <a:pt x="2242" y="269880"/>
                    <a:pt x="0" y="264468"/>
                    <a:pt x="0" y="258825"/>
                  </a:cubicBezTo>
                  <a:lnTo>
                    <a:pt x="0" y="21277"/>
                  </a:lnTo>
                  <a:cubicBezTo>
                    <a:pt x="0" y="9526"/>
                    <a:pt x="9526" y="0"/>
                    <a:pt x="21277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437466" cy="318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2755313" y="3790823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7" y="0"/>
                </a:lnTo>
                <a:lnTo>
                  <a:pt x="277997" y="277997"/>
                </a:lnTo>
                <a:lnTo>
                  <a:pt x="0" y="2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3311307" y="3564697"/>
            <a:ext cx="4095836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Tăng số lượng huấn luyện, điều chỉnh tham số mô hình.</a:t>
            </a:r>
          </a:p>
        </p:txBody>
      </p:sp>
      <p:sp>
        <p:nvSpPr>
          <p:cNvPr id="55" name="Freeform 55"/>
          <p:cNvSpPr/>
          <p:nvPr/>
        </p:nvSpPr>
        <p:spPr>
          <a:xfrm>
            <a:off x="12755313" y="4892983"/>
            <a:ext cx="277997" cy="277997"/>
          </a:xfrm>
          <a:custGeom>
            <a:avLst/>
            <a:gdLst/>
            <a:ahLst/>
            <a:cxnLst/>
            <a:rect l="l" t="t" r="r" b="b"/>
            <a:pathLst>
              <a:path w="277997" h="277997">
                <a:moveTo>
                  <a:pt x="0" y="0"/>
                </a:moveTo>
                <a:lnTo>
                  <a:pt x="277997" y="0"/>
                </a:lnTo>
                <a:lnTo>
                  <a:pt x="277997" y="277998"/>
                </a:lnTo>
                <a:lnTo>
                  <a:pt x="0" y="27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13305666" y="4465062"/>
            <a:ext cx="3953634" cy="10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Nên xây dựng ứng dụng trên điện thoại và thêm các chức năng cần thiết.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684840" y="2522459"/>
            <a:ext cx="2822202" cy="62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GIẢI PHÁP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311345"/>
            <a:ext cx="17259300" cy="4667740"/>
            <a:chOff x="0" y="0"/>
            <a:chExt cx="4545659" cy="1229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1229364"/>
            </a:xfrm>
            <a:custGeom>
              <a:avLst/>
              <a:gdLst/>
              <a:ahLst/>
              <a:cxnLst/>
              <a:rect l="l" t="t" r="r" b="b"/>
              <a:pathLst>
                <a:path w="4545659" h="1229364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1227121"/>
                  </a:lnTo>
                  <a:cubicBezTo>
                    <a:pt x="4545659" y="1227716"/>
                    <a:pt x="4545423" y="1228286"/>
                    <a:pt x="4545002" y="1228707"/>
                  </a:cubicBezTo>
                  <a:cubicBezTo>
                    <a:pt x="4544582" y="1229127"/>
                    <a:pt x="4544011" y="1229364"/>
                    <a:pt x="4543416" y="1229364"/>
                  </a:cubicBezTo>
                  <a:lnTo>
                    <a:pt x="2243" y="1229364"/>
                  </a:lnTo>
                  <a:cubicBezTo>
                    <a:pt x="1648" y="1229364"/>
                    <a:pt x="1078" y="1229127"/>
                    <a:pt x="657" y="1228707"/>
                  </a:cubicBezTo>
                  <a:cubicBezTo>
                    <a:pt x="236" y="1228286"/>
                    <a:pt x="0" y="1227716"/>
                    <a:pt x="0" y="1227121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45659" cy="126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91796" y="597732"/>
            <a:ext cx="8381854" cy="4713613"/>
          </a:xfrm>
          <a:custGeom>
            <a:avLst/>
            <a:gdLst/>
            <a:ahLst/>
            <a:cxnLst/>
            <a:rect l="l" t="t" r="r" b="b"/>
            <a:pathLst>
              <a:path w="8381854" h="4713613">
                <a:moveTo>
                  <a:pt x="0" y="0"/>
                </a:moveTo>
                <a:lnTo>
                  <a:pt x="8381854" y="0"/>
                </a:lnTo>
                <a:lnTo>
                  <a:pt x="8381854" y="4713613"/>
                </a:lnTo>
                <a:lnTo>
                  <a:pt x="0" y="471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23" t="-34359" r="-1010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2528" y="6461545"/>
            <a:ext cx="16026772" cy="148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pc="-26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Thầy cô và các bạn đã lắng nghe!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964" y="9220200"/>
            <a:ext cx="7887958" cy="339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VNUF   |   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5964" y="2019844"/>
            <a:ext cx="706004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spc="-264">
                <a:solidFill>
                  <a:srgbClr val="000000"/>
                </a:solidFill>
                <a:latin typeface="Literata Bold"/>
                <a:ea typeface="Literata Bold"/>
                <a:cs typeface="Literata Bold"/>
                <a:sym typeface="Literata Bold"/>
              </a:rPr>
              <a:t>Cảm ơn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397</Words>
  <Application>Microsoft Office PowerPoint</Application>
  <PresentationFormat>Custom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Helvetica World Italics</vt:lpstr>
      <vt:lpstr>Literata</vt:lpstr>
      <vt:lpstr>Helvetica World Bold</vt:lpstr>
      <vt:lpstr>Helvetica World</vt:lpstr>
      <vt:lpstr>Arial</vt:lpstr>
      <vt:lpstr>Calibri</vt:lpstr>
      <vt:lpstr>Literata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mô hình và ứng dụng</dc:title>
  <cp:lastModifiedBy>nguyen hoai</cp:lastModifiedBy>
  <cp:revision>5</cp:revision>
  <dcterms:created xsi:type="dcterms:W3CDTF">2006-08-16T00:00:00Z</dcterms:created>
  <dcterms:modified xsi:type="dcterms:W3CDTF">2025-04-10T14:29:30Z</dcterms:modified>
  <dc:identifier>DAGjMiuvD1o</dc:identifier>
</cp:coreProperties>
</file>